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handoutMasterIdLst>
    <p:handoutMasterId r:id="rId10"/>
  </p:handoutMasterIdLst>
  <p:sldIdLst>
    <p:sldId id="256" r:id="rId2"/>
    <p:sldId id="264" r:id="rId3"/>
    <p:sldId id="270" r:id="rId4"/>
    <p:sldId id="265" r:id="rId5"/>
    <p:sldId id="278" r:id="rId6"/>
    <p:sldId id="267" r:id="rId7"/>
    <p:sldId id="269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75"/>
    <a:srgbClr val="0335D7"/>
    <a:srgbClr val="EF3994"/>
    <a:srgbClr val="FDFDFD"/>
    <a:srgbClr val="43CEFF"/>
    <a:srgbClr val="E260BD"/>
    <a:srgbClr val="008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83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F054AD-847B-4651-A732-5F4459307D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4DC7E-D0FF-4BEB-848B-C900191E80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F77AB-3439-425B-8F36-2557DE9B18C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EC3C2-90BA-4C7F-A7D4-593C1C37A3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F53F9-5F24-4405-B6B6-ECB9D6B5E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6A6C-F224-4D84-8502-88118381E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89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3EA7-E9F1-B526-F15C-E5429D598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B8170-2FFD-890D-ABA2-E94EC956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EF8B1-48F4-FCF5-3DD5-11FECB62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09C82-ADB3-E173-33F6-04F4EB89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A8CE-9FA6-FCAD-7878-7226212C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0474-2953-5CCE-553B-3A608441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E201E-B04B-CE55-B423-0D08D62C6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A938F-A598-F59E-4686-A1D49425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5648E-210F-84F4-556E-238EC5D9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F2BAD-CE69-AE04-CD6D-46C1603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0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43888-A6DF-68B1-BCD6-A65EE2F93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70CC1-9832-39D1-77AA-CE8EE58F6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2D4F-849A-8D98-51BA-EA844531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5242D-2647-A2CC-D2DA-1A6A01A2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65AB-149C-E26B-CC72-FB74743D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4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2">
            <a:extLst>
              <a:ext uri="{FF2B5EF4-FFF2-40B4-BE49-F238E27FC236}">
                <a16:creationId xmlns:a16="http://schemas.microsoft.com/office/drawing/2014/main" id="{8CB396CE-57B8-40D2-8FCE-3114EB412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37" y="0"/>
            <a:ext cx="12203037" cy="685251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D6FCB458-8044-4536-83C0-866052870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475" y="-1576"/>
            <a:ext cx="12197475" cy="686107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9DA877-B02E-4B57-89C2-B624ACD86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3965" y="442941"/>
            <a:ext cx="4999019" cy="597211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2FA96F-D6DC-4EE4-95CA-B30E850A6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5505" y="1243584"/>
            <a:ext cx="4550079" cy="437083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F59358EF-A835-4FF9-AD25-1F0D7437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5585" y="-1"/>
            <a:ext cx="6376416" cy="6865931"/>
          </a:xfrm>
          <a:custGeom>
            <a:avLst/>
            <a:gdLst>
              <a:gd name="connsiteX0" fmla="*/ 0 w 6369050"/>
              <a:gd name="connsiteY0" fmla="*/ 0 h 6858000"/>
              <a:gd name="connsiteX1" fmla="*/ 6369050 w 6369050"/>
              <a:gd name="connsiteY1" fmla="*/ 0 h 6858000"/>
              <a:gd name="connsiteX2" fmla="*/ 6369050 w 6369050"/>
              <a:gd name="connsiteY2" fmla="*/ 6858000 h 6858000"/>
              <a:gd name="connsiteX3" fmla="*/ 0 w 6369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9050" h="6858000">
                <a:moveTo>
                  <a:pt x="0" y="0"/>
                </a:moveTo>
                <a:lnTo>
                  <a:pt x="6369050" y="0"/>
                </a:lnTo>
                <a:lnTo>
                  <a:pt x="63690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7699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2FA96F-D6DC-4EE4-95CA-B30E850A6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9067" y="2804838"/>
            <a:ext cx="5827776" cy="335889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Graphic 12">
            <a:extLst>
              <a:ext uri="{FF2B5EF4-FFF2-40B4-BE49-F238E27FC236}">
                <a16:creationId xmlns:a16="http://schemas.microsoft.com/office/drawing/2014/main" id="{46C729CA-75D7-4AE0-BDA6-9E5A54A84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997759" y="-1001657"/>
            <a:ext cx="5652179" cy="764769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18DE746B-ECF6-48E5-AE22-1928D69C58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4224" y="0"/>
            <a:ext cx="5827776" cy="4803574"/>
          </a:xfrm>
          <a:custGeom>
            <a:avLst/>
            <a:gdLst>
              <a:gd name="connsiteX0" fmla="*/ 0 w 6178550"/>
              <a:gd name="connsiteY0" fmla="*/ 0 h 5092700"/>
              <a:gd name="connsiteX1" fmla="*/ 6178550 w 6178550"/>
              <a:gd name="connsiteY1" fmla="*/ 0 h 5092700"/>
              <a:gd name="connsiteX2" fmla="*/ 6178550 w 6178550"/>
              <a:gd name="connsiteY2" fmla="*/ 5092700 h 5092700"/>
              <a:gd name="connsiteX3" fmla="*/ 0 w 6178550"/>
              <a:gd name="connsiteY3" fmla="*/ 5092700 h 509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8550" h="5092700">
                <a:moveTo>
                  <a:pt x="0" y="0"/>
                </a:moveTo>
                <a:lnTo>
                  <a:pt x="6178550" y="0"/>
                </a:lnTo>
                <a:lnTo>
                  <a:pt x="6178550" y="5092700"/>
                </a:lnTo>
                <a:lnTo>
                  <a:pt x="0" y="5092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708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4">
            <a:extLst>
              <a:ext uri="{FF2B5EF4-FFF2-40B4-BE49-F238E27FC236}">
                <a16:creationId xmlns:a16="http://schemas.microsoft.com/office/drawing/2014/main" id="{C79D6089-A08F-4B06-884B-DC095A366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3276599" y="-2057398"/>
            <a:ext cx="6857999" cy="10972799"/>
          </a:xfrm>
          <a:custGeom>
            <a:avLst/>
            <a:gdLst>
              <a:gd name="connsiteX0" fmla="*/ 0 w 6178550"/>
              <a:gd name="connsiteY0" fmla="*/ 0 h 5092700"/>
              <a:gd name="connsiteX1" fmla="*/ 6178550 w 6178550"/>
              <a:gd name="connsiteY1" fmla="*/ 0 h 5092700"/>
              <a:gd name="connsiteX2" fmla="*/ 6178550 w 6178550"/>
              <a:gd name="connsiteY2" fmla="*/ 5092700 h 5092700"/>
              <a:gd name="connsiteX3" fmla="*/ 0 w 6178550"/>
              <a:gd name="connsiteY3" fmla="*/ 5092700 h 509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8550" h="5092700">
                <a:moveTo>
                  <a:pt x="0" y="0"/>
                </a:moveTo>
                <a:lnTo>
                  <a:pt x="6178550" y="0"/>
                </a:lnTo>
                <a:lnTo>
                  <a:pt x="6178550" y="5092700"/>
                </a:lnTo>
                <a:lnTo>
                  <a:pt x="0" y="5092700"/>
                </a:lnTo>
                <a:close/>
              </a:path>
            </a:pathLst>
          </a:custGeom>
        </p:spPr>
      </p:pic>
      <p:pic>
        <p:nvPicPr>
          <p:cNvPr id="6" name="Graphic 18">
            <a:extLst>
              <a:ext uri="{FF2B5EF4-FFF2-40B4-BE49-F238E27FC236}">
                <a16:creationId xmlns:a16="http://schemas.microsoft.com/office/drawing/2014/main" id="{F7AE5F74-0F9B-4AE0-BDC6-924D62D17D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931400"/>
              <a:gd name="connsiteY0" fmla="*/ 0 h 6070600"/>
              <a:gd name="connsiteX1" fmla="*/ 9931400 w 9931400"/>
              <a:gd name="connsiteY1" fmla="*/ 0 h 6070600"/>
              <a:gd name="connsiteX2" fmla="*/ 9931400 w 9931400"/>
              <a:gd name="connsiteY2" fmla="*/ 6070600 h 6070600"/>
              <a:gd name="connsiteX3" fmla="*/ 0 w 9931400"/>
              <a:gd name="connsiteY3" fmla="*/ 607060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1400" h="6070600">
                <a:moveTo>
                  <a:pt x="0" y="0"/>
                </a:moveTo>
                <a:lnTo>
                  <a:pt x="9931400" y="0"/>
                </a:lnTo>
                <a:lnTo>
                  <a:pt x="9931400" y="6070600"/>
                </a:lnTo>
                <a:lnTo>
                  <a:pt x="0" y="6070600"/>
                </a:lnTo>
                <a:close/>
              </a:path>
            </a:pathLst>
          </a:custGeom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F6D90C4-4626-4C60-8DF2-CAF81BDA8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133" y="694268"/>
            <a:ext cx="4579451" cy="23368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01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5C64C24-CE29-4579-B4E2-1AC9D68014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56830" y="2690442"/>
            <a:ext cx="4078224" cy="235569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Graphic 16">
            <a:extLst>
              <a:ext uri="{FF2B5EF4-FFF2-40B4-BE49-F238E27FC236}">
                <a16:creationId xmlns:a16="http://schemas.microsoft.com/office/drawing/2014/main" id="{BEFA291E-90BF-4877-92D9-B873EC45C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03"/>
            <a:ext cx="7552268" cy="4688832"/>
          </a:xfrm>
          <a:custGeom>
            <a:avLst/>
            <a:gdLst>
              <a:gd name="connsiteX0" fmla="*/ 0 w 4445000"/>
              <a:gd name="connsiteY0" fmla="*/ 0 h 6858000"/>
              <a:gd name="connsiteX1" fmla="*/ 4445000 w 4445000"/>
              <a:gd name="connsiteY1" fmla="*/ 0 h 6858000"/>
              <a:gd name="connsiteX2" fmla="*/ 4445000 w 4445000"/>
              <a:gd name="connsiteY2" fmla="*/ 6858000 h 6858000"/>
              <a:gd name="connsiteX3" fmla="*/ 0 w 4445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6858000">
                <a:moveTo>
                  <a:pt x="0" y="0"/>
                </a:moveTo>
                <a:lnTo>
                  <a:pt x="4445000" y="0"/>
                </a:lnTo>
                <a:lnTo>
                  <a:pt x="4445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4377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8">
            <a:extLst>
              <a:ext uri="{FF2B5EF4-FFF2-40B4-BE49-F238E27FC236}">
                <a16:creationId xmlns:a16="http://schemas.microsoft.com/office/drawing/2014/main" id="{082D1BD6-BD43-4C41-993C-0EA3871E6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99078"/>
            <a:ext cx="5875867" cy="5863854"/>
          </a:xfrm>
          <a:custGeom>
            <a:avLst/>
            <a:gdLst>
              <a:gd name="connsiteX0" fmla="*/ 0 w 9213850"/>
              <a:gd name="connsiteY0" fmla="*/ 0 h 6858000"/>
              <a:gd name="connsiteX1" fmla="*/ 9213850 w 9213850"/>
              <a:gd name="connsiteY1" fmla="*/ 0 h 6858000"/>
              <a:gd name="connsiteX2" fmla="*/ 9213850 w 9213850"/>
              <a:gd name="connsiteY2" fmla="*/ 6858000 h 6858000"/>
              <a:gd name="connsiteX3" fmla="*/ 0 w 9213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3850" h="6858000">
                <a:moveTo>
                  <a:pt x="0" y="0"/>
                </a:moveTo>
                <a:lnTo>
                  <a:pt x="9213850" y="0"/>
                </a:lnTo>
                <a:lnTo>
                  <a:pt x="92138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5C64C24-CE29-4579-B4E2-1AC9D68014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70431" y="1189543"/>
            <a:ext cx="3384635" cy="21031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29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20">
            <a:extLst>
              <a:ext uri="{FF2B5EF4-FFF2-40B4-BE49-F238E27FC236}">
                <a16:creationId xmlns:a16="http://schemas.microsoft.com/office/drawing/2014/main" id="{D3D0435B-1CB9-46C3-A585-0EA812935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31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C192A12A-7598-4593-A0B6-19AAC47F7A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-1" y="2941341"/>
            <a:ext cx="7311098" cy="3940112"/>
          </a:xfrm>
          <a:custGeom>
            <a:avLst/>
            <a:gdLst>
              <a:gd name="connsiteX0" fmla="*/ 0 w 12725400"/>
              <a:gd name="connsiteY0" fmla="*/ 0 h 6858000"/>
              <a:gd name="connsiteX1" fmla="*/ 12725400 w 12725400"/>
              <a:gd name="connsiteY1" fmla="*/ 0 h 6858000"/>
              <a:gd name="connsiteX2" fmla="*/ 12725400 w 12725400"/>
              <a:gd name="connsiteY2" fmla="*/ 6858000 h 6858000"/>
              <a:gd name="connsiteX3" fmla="*/ 0 w 12725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5400" h="6858000">
                <a:moveTo>
                  <a:pt x="0" y="0"/>
                </a:moveTo>
                <a:lnTo>
                  <a:pt x="12725400" y="0"/>
                </a:lnTo>
                <a:lnTo>
                  <a:pt x="12725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1321183-4FAA-4D02-9153-06CA4EED21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3642" y="2310460"/>
            <a:ext cx="3587262" cy="14911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82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71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E822-4F40-30A1-BF01-2DA8CA73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BE3D-EE7B-50E5-0D70-096AE9761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4D78F-437E-01E7-1915-FE785702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F7DFE-F77E-00BE-573B-A462136A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D3B64-7D5F-A85C-BA82-45D473B7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56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230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230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37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802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393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6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7760-0D55-7C2C-95DD-6DB116B5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1C074-CCAE-92DE-0E28-DCD8FDE31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75593-000D-4EAF-699B-D0FD5608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E2952-59E1-7275-FFF8-5ADBE1EF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0D73-F8F1-BE2C-78BA-C91D5975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883A-7FFD-0A93-293A-30304123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F49A-07BE-3CE0-EEEC-9D0EC1643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3AE40-55BF-8E15-0B06-9905170D3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A71FB-F469-FADA-8094-4B833D2C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48E57-2702-BCDD-DC6C-D8D98C63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D6E47-B74F-FC67-003E-A0B89AC7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6E9D-6133-CBA8-DC3C-CA5621F2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0AF4A-2312-A3AA-047D-1AB896F5B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1E71-DF57-4199-BF0E-605E989DD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490CD-C640-976F-F4DD-D34F6E2D6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B08F1-E864-DE51-748D-708345802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4B63C-069F-1F13-4AF0-444B98F8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A412E-1145-C541-10BB-242C0D96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3A60-7953-567D-DD0D-D9924997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4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7B00-E02A-3A74-D504-2C6043C0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9A31F-E088-756B-FB5D-5D53B906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9D5AC-01E2-117E-5364-398F5465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9A922-343B-D418-FD85-FBA64317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5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CC8CB-4018-35FB-CBD4-546C46B7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2B673-44FF-60F9-E3CC-7352AACA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1E997-4332-F055-CB6C-6C26D2F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6BC3-A81A-F17B-1DC9-564D1B4B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7D32-436E-57A5-CF07-E1259F68F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A22FF-80C5-1CBA-56AC-133C23B64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F6037-043E-FB39-E0EC-886F6CCD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6B140-A652-3277-795A-71E291AC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87288-8572-605E-9E2A-FE42A933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6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831C-8D4D-C79D-931B-4BD23352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FB106-180A-B9A6-BFA8-3703FE848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5959-087D-19E6-603C-CF48D6334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E9F36-B981-595D-FE05-687ED932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F8E45-F806-014A-48D2-9012C1C6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2BEB9-B7D8-E458-842B-23B4020E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F0CB7-8FA3-4747-729B-B7A696A9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34029-4999-CAA7-12BD-587CE48E4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84A22-C7F1-DE1A-3BC1-85785A34F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E1E8C-0379-4261-A25B-6F1D3F360C7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75B40-5015-50C7-4DEB-AE0B05A30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27514-9EC8-5A66-D0C0-A3512520E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5A11-CF10-459A-890C-5C72B861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90" r:id="rId16"/>
    <p:sldLayoutId id="2147483791" r:id="rId17"/>
    <p:sldLayoutId id="2147483799" r:id="rId18"/>
    <p:sldLayoutId id="2147483651" r:id="rId19"/>
    <p:sldLayoutId id="2147483681" r:id="rId20"/>
    <p:sldLayoutId id="2147483680" r:id="rId21"/>
    <p:sldLayoutId id="2147483682" r:id="rId22"/>
    <p:sldLayoutId id="2147483684" r:id="rId23"/>
    <p:sldLayoutId id="2147483683" r:id="rId24"/>
    <p:sldLayoutId id="214748365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hyperlink" Target="https://www.w3schools.com/nodejs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www.w3schools.com/REACT/DEFAULT.AS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freshbooks.com/" TargetMode="External"/><Relationship Id="rId5" Type="http://schemas.openxmlformats.org/officeDocument/2006/relationships/hyperlink" Target="https://www.w3schools.com/mongodb/" TargetMode="External"/><Relationship Id="rId4" Type="http://schemas.openxmlformats.org/officeDocument/2006/relationships/hyperlink" Target="https://www.javatpoint.com/expressjs-tutoria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6B5C2E-4A93-420A-A0BB-F743AA33EB4F}"/>
              </a:ext>
            </a:extLst>
          </p:cNvPr>
          <p:cNvSpPr txBox="1"/>
          <p:nvPr/>
        </p:nvSpPr>
        <p:spPr>
          <a:xfrm>
            <a:off x="618418" y="1275717"/>
            <a:ext cx="3863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4C57A1-C2D4-46BC-ADB9-0C462C350A5E}"/>
              </a:ext>
            </a:extLst>
          </p:cNvPr>
          <p:cNvGrpSpPr/>
          <p:nvPr/>
        </p:nvGrpSpPr>
        <p:grpSpPr>
          <a:xfrm>
            <a:off x="3670197" y="5897470"/>
            <a:ext cx="1133778" cy="618986"/>
            <a:chOff x="4463143" y="-1110343"/>
            <a:chExt cx="4332516" cy="2365336"/>
          </a:xfrm>
          <a:solidFill>
            <a:schemeClr val="bg1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8FEA5B-115F-4A1B-B9BF-64DD36FB79FE}"/>
                </a:ext>
              </a:extLst>
            </p:cNvPr>
            <p:cNvSpPr/>
            <p:nvPr/>
          </p:nvSpPr>
          <p:spPr>
            <a:xfrm>
              <a:off x="576942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7444F7F-32BA-4693-B07A-44AB66333BCC}"/>
                </a:ext>
              </a:extLst>
            </p:cNvPr>
            <p:cNvSpPr/>
            <p:nvPr/>
          </p:nvSpPr>
          <p:spPr>
            <a:xfrm>
              <a:off x="7053944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CF1413-BF05-4EC2-BE1D-1693FFC10B93}"/>
                </a:ext>
              </a:extLst>
            </p:cNvPr>
            <p:cNvSpPr/>
            <p:nvPr/>
          </p:nvSpPr>
          <p:spPr>
            <a:xfrm>
              <a:off x="833845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E85E2F-8B85-411F-A959-63D0BFAB09F2}"/>
                </a:ext>
              </a:extLst>
            </p:cNvPr>
            <p:cNvSpPr/>
            <p:nvPr/>
          </p:nvSpPr>
          <p:spPr>
            <a:xfrm>
              <a:off x="576942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226742E-0AA7-4B43-A0E8-A9DDF0111FE5}"/>
                </a:ext>
              </a:extLst>
            </p:cNvPr>
            <p:cNvSpPr/>
            <p:nvPr/>
          </p:nvSpPr>
          <p:spPr>
            <a:xfrm>
              <a:off x="7053944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E86C242-3460-4249-A351-BFC1CD89472F}"/>
                </a:ext>
              </a:extLst>
            </p:cNvPr>
            <p:cNvSpPr/>
            <p:nvPr/>
          </p:nvSpPr>
          <p:spPr>
            <a:xfrm>
              <a:off x="833845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DEB3D2A-6CA0-46C3-BD1F-14144DB2D89A}"/>
                </a:ext>
              </a:extLst>
            </p:cNvPr>
            <p:cNvSpPr/>
            <p:nvPr/>
          </p:nvSpPr>
          <p:spPr>
            <a:xfrm>
              <a:off x="576942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A559594-03AE-411C-8F3D-D1F70E1F2000}"/>
                </a:ext>
              </a:extLst>
            </p:cNvPr>
            <p:cNvSpPr/>
            <p:nvPr/>
          </p:nvSpPr>
          <p:spPr>
            <a:xfrm>
              <a:off x="7053944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07E9AB-8157-42C5-89E2-A8DEFC68DE30}"/>
                </a:ext>
              </a:extLst>
            </p:cNvPr>
            <p:cNvSpPr/>
            <p:nvPr/>
          </p:nvSpPr>
          <p:spPr>
            <a:xfrm>
              <a:off x="833845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2D66EC-1A21-41C2-A9F8-C7474A48CBC3}"/>
                </a:ext>
              </a:extLst>
            </p:cNvPr>
            <p:cNvSpPr/>
            <p:nvPr/>
          </p:nvSpPr>
          <p:spPr>
            <a:xfrm>
              <a:off x="4463143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ABEDC-AD16-4A3A-A0D8-96D0C4CD580C}"/>
                </a:ext>
              </a:extLst>
            </p:cNvPr>
            <p:cNvSpPr/>
            <p:nvPr/>
          </p:nvSpPr>
          <p:spPr>
            <a:xfrm>
              <a:off x="4463143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8DC687-5D15-444D-9E80-86BEB7717593}"/>
                </a:ext>
              </a:extLst>
            </p:cNvPr>
            <p:cNvSpPr/>
            <p:nvPr/>
          </p:nvSpPr>
          <p:spPr>
            <a:xfrm>
              <a:off x="4463143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320C18-E54B-499C-9E1B-22445C655CFD}"/>
              </a:ext>
            </a:extLst>
          </p:cNvPr>
          <p:cNvCxnSpPr/>
          <p:nvPr/>
        </p:nvCxnSpPr>
        <p:spPr>
          <a:xfrm>
            <a:off x="332240" y="6533727"/>
            <a:ext cx="713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D965B6A-2B0B-4703-806F-1E280E756531}"/>
              </a:ext>
            </a:extLst>
          </p:cNvPr>
          <p:cNvSpPr txBox="1"/>
          <p:nvPr/>
        </p:nvSpPr>
        <p:spPr>
          <a:xfrm>
            <a:off x="689217" y="2491328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A27AF3-CAD2-4350-868C-5C75F12250E4}"/>
              </a:ext>
            </a:extLst>
          </p:cNvPr>
          <p:cNvSpPr txBox="1"/>
          <p:nvPr/>
        </p:nvSpPr>
        <p:spPr>
          <a:xfrm>
            <a:off x="718949" y="4113057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Team Members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4E4952-70D8-4B09-B4E2-8F9612182F41}"/>
              </a:ext>
            </a:extLst>
          </p:cNvPr>
          <p:cNvSpPr txBox="1"/>
          <p:nvPr/>
        </p:nvSpPr>
        <p:spPr>
          <a:xfrm>
            <a:off x="736774" y="4390937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CSE1 - SGP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B4BE42-5444-4A65-AE69-CC6AD46E11D4}"/>
              </a:ext>
            </a:extLst>
          </p:cNvPr>
          <p:cNvCxnSpPr/>
          <p:nvPr/>
        </p:nvCxnSpPr>
        <p:spPr>
          <a:xfrm>
            <a:off x="4596157" y="5161458"/>
            <a:ext cx="4156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E3FC7E5-F424-465D-925A-B2067E2290D6}"/>
              </a:ext>
            </a:extLst>
          </p:cNvPr>
          <p:cNvSpPr/>
          <p:nvPr/>
        </p:nvSpPr>
        <p:spPr>
          <a:xfrm>
            <a:off x="718949" y="4587309"/>
            <a:ext cx="3150684" cy="159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D22DCS141 - Viral Gautami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D22DCS149 - Raj Bopaliya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D22DCS154 - Anjan Lunagariya</a:t>
            </a: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Guided by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Prof. Mohini Darji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3F608F-03B8-4885-8EA3-A82ACE3DD448}"/>
              </a:ext>
            </a:extLst>
          </p:cNvPr>
          <p:cNvGrpSpPr/>
          <p:nvPr/>
        </p:nvGrpSpPr>
        <p:grpSpPr>
          <a:xfrm>
            <a:off x="5962424" y="250184"/>
            <a:ext cx="1133778" cy="618986"/>
            <a:chOff x="4463143" y="-1110343"/>
            <a:chExt cx="4332516" cy="2365336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55B1F6-F231-49A3-AC8F-8683B510E6A0}"/>
                </a:ext>
              </a:extLst>
            </p:cNvPr>
            <p:cNvSpPr/>
            <p:nvPr/>
          </p:nvSpPr>
          <p:spPr>
            <a:xfrm>
              <a:off x="576942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F6F57A-098A-4DBA-A2E6-C857EDFF8869}"/>
                </a:ext>
              </a:extLst>
            </p:cNvPr>
            <p:cNvSpPr/>
            <p:nvPr/>
          </p:nvSpPr>
          <p:spPr>
            <a:xfrm>
              <a:off x="7053944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DC9928-810B-4359-AEB9-F4F18CC8E1BB}"/>
                </a:ext>
              </a:extLst>
            </p:cNvPr>
            <p:cNvSpPr/>
            <p:nvPr/>
          </p:nvSpPr>
          <p:spPr>
            <a:xfrm>
              <a:off x="833845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4F7865-1EBD-4238-A31B-E4136772025C}"/>
                </a:ext>
              </a:extLst>
            </p:cNvPr>
            <p:cNvSpPr/>
            <p:nvPr/>
          </p:nvSpPr>
          <p:spPr>
            <a:xfrm>
              <a:off x="576942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1154410-C432-496E-9057-DB78F7515748}"/>
                </a:ext>
              </a:extLst>
            </p:cNvPr>
            <p:cNvSpPr/>
            <p:nvPr/>
          </p:nvSpPr>
          <p:spPr>
            <a:xfrm>
              <a:off x="7053944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69BBC1-0ED9-4DC0-B7FD-0E018D2460CC}"/>
                </a:ext>
              </a:extLst>
            </p:cNvPr>
            <p:cNvSpPr/>
            <p:nvPr/>
          </p:nvSpPr>
          <p:spPr>
            <a:xfrm>
              <a:off x="833845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04B8F2-1A16-4927-BCFF-CD4BC74AFB60}"/>
                </a:ext>
              </a:extLst>
            </p:cNvPr>
            <p:cNvSpPr/>
            <p:nvPr/>
          </p:nvSpPr>
          <p:spPr>
            <a:xfrm>
              <a:off x="576942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B33366-E469-467A-8BF8-20D40C89B24A}"/>
                </a:ext>
              </a:extLst>
            </p:cNvPr>
            <p:cNvSpPr/>
            <p:nvPr/>
          </p:nvSpPr>
          <p:spPr>
            <a:xfrm>
              <a:off x="7053944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EC6C42-372A-4FEB-95DC-99CEB3FBFBC6}"/>
                </a:ext>
              </a:extLst>
            </p:cNvPr>
            <p:cNvSpPr/>
            <p:nvPr/>
          </p:nvSpPr>
          <p:spPr>
            <a:xfrm>
              <a:off x="833845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794643-F502-4AA1-8BAB-C92B1C32E093}"/>
                </a:ext>
              </a:extLst>
            </p:cNvPr>
            <p:cNvSpPr/>
            <p:nvPr/>
          </p:nvSpPr>
          <p:spPr>
            <a:xfrm>
              <a:off x="4463143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C36B3F-A9CC-4233-A29E-1DB9EE11B998}"/>
                </a:ext>
              </a:extLst>
            </p:cNvPr>
            <p:cNvSpPr/>
            <p:nvPr/>
          </p:nvSpPr>
          <p:spPr>
            <a:xfrm>
              <a:off x="4463143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012F37-598E-4989-9769-290D247D7A5C}"/>
                </a:ext>
              </a:extLst>
            </p:cNvPr>
            <p:cNvSpPr/>
            <p:nvPr/>
          </p:nvSpPr>
          <p:spPr>
            <a:xfrm>
              <a:off x="4463143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92032BD-61EB-BDAC-F967-11E766E97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85" y="2843654"/>
            <a:ext cx="7646591" cy="4014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D539CC-9E41-4D19-B733-1F163A89C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372" y="86903"/>
            <a:ext cx="2190356" cy="412952"/>
          </a:xfrm>
          <a:prstGeom prst="rect">
            <a:avLst/>
          </a:prstGeom>
        </p:spPr>
      </p:pic>
      <p:pic>
        <p:nvPicPr>
          <p:cNvPr id="1026" name="Picture 2" descr="CSI STUDENT BRANCH | DEPSTAR - Achievements">
            <a:extLst>
              <a:ext uri="{FF2B5EF4-FFF2-40B4-BE49-F238E27FC236}">
                <a16:creationId xmlns:a16="http://schemas.microsoft.com/office/drawing/2014/main" id="{AD4BEA3D-1A45-BBEA-D50E-6220D47C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" y="106489"/>
            <a:ext cx="740783" cy="740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566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CB606-782D-4A41-81CC-05FC4E621248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1883-0DCF-495A-9EAA-D31BD0146DFC}"/>
              </a:ext>
            </a:extLst>
          </p:cNvPr>
          <p:cNvSpPr txBox="1"/>
          <p:nvPr/>
        </p:nvSpPr>
        <p:spPr>
          <a:xfrm>
            <a:off x="10258457" y="233006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9FE8AF-B966-42C5-956A-36DFE16823C6}"/>
              </a:ext>
            </a:extLst>
          </p:cNvPr>
          <p:cNvSpPr/>
          <p:nvPr/>
        </p:nvSpPr>
        <p:spPr>
          <a:xfrm>
            <a:off x="6830309" y="6134667"/>
            <a:ext cx="1236591" cy="1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88B382-1461-48AA-B8F7-CE57A7F2FE08}"/>
              </a:ext>
            </a:extLst>
          </p:cNvPr>
          <p:cNvSpPr txBox="1"/>
          <p:nvPr/>
        </p:nvSpPr>
        <p:spPr>
          <a:xfrm>
            <a:off x="1210641" y="1004225"/>
            <a:ext cx="3581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Table </a:t>
            </a:r>
          </a:p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Of Content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271894-A0E8-42FC-A1DA-6CC6BF8412EC}"/>
              </a:ext>
            </a:extLst>
          </p:cNvPr>
          <p:cNvSpPr/>
          <p:nvPr/>
        </p:nvSpPr>
        <p:spPr>
          <a:xfrm>
            <a:off x="1210641" y="2761282"/>
            <a:ext cx="4273649" cy="227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What is the MERN stack?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Our project goals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Challenges and solutions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Advanced features explored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Conclusion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7AFA7-364F-92F0-45E1-1163F682E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67" y="2791762"/>
            <a:ext cx="7625233" cy="40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24809-2354-41C0-A394-98F2CB7BA639}"/>
              </a:ext>
            </a:extLst>
          </p:cNvPr>
          <p:cNvSpPr txBox="1"/>
          <p:nvPr/>
        </p:nvSpPr>
        <p:spPr>
          <a:xfrm>
            <a:off x="10105725" y="171450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541E1-7657-41BF-9E9F-CCE609DEB2B6}"/>
              </a:ext>
            </a:extLst>
          </p:cNvPr>
          <p:cNvSpPr txBox="1"/>
          <p:nvPr/>
        </p:nvSpPr>
        <p:spPr>
          <a:xfrm>
            <a:off x="709002" y="4268372"/>
            <a:ext cx="4047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08151A-971B-41BB-AD27-504D0CC54C60}"/>
              </a:ext>
            </a:extLst>
          </p:cNvPr>
          <p:cNvSpPr/>
          <p:nvPr/>
        </p:nvSpPr>
        <p:spPr>
          <a:xfrm>
            <a:off x="865632" y="3949401"/>
            <a:ext cx="1236591" cy="1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31EE6-4939-4649-92E3-BDB151CF810C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60BFB7-9DB3-4B97-8722-05F33F57C965}"/>
              </a:ext>
            </a:extLst>
          </p:cNvPr>
          <p:cNvSpPr/>
          <p:nvPr/>
        </p:nvSpPr>
        <p:spPr>
          <a:xfrm>
            <a:off x="4719916" y="1665965"/>
            <a:ext cx="3633556" cy="18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We're here to talk about our project – a website for Managing Business.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We used something called the MERN stack, a powerful mix of technologies.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The MERN stack is MongoDB, Express.js, React.js, and Node.js – tech tools that help us build websites.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74C19-563A-44CC-AE6D-D6187F228450}"/>
              </a:ext>
            </a:extLst>
          </p:cNvPr>
          <p:cNvSpPr txBox="1"/>
          <p:nvPr/>
        </p:nvSpPr>
        <p:spPr>
          <a:xfrm>
            <a:off x="4677324" y="1145476"/>
            <a:ext cx="1987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Project Focus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0D8C2-1792-4FB3-A89A-0AC23F5DE125}"/>
              </a:ext>
            </a:extLst>
          </p:cNvPr>
          <p:cNvCxnSpPr>
            <a:cxnSpLocks/>
          </p:cNvCxnSpPr>
          <p:nvPr/>
        </p:nvCxnSpPr>
        <p:spPr>
          <a:xfrm>
            <a:off x="4758604" y="1501500"/>
            <a:ext cx="23738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FCBD3FD-F636-2536-3221-1DE6A0ABC9C2}"/>
              </a:ext>
            </a:extLst>
          </p:cNvPr>
          <p:cNvSpPr/>
          <p:nvPr/>
        </p:nvSpPr>
        <p:spPr>
          <a:xfrm>
            <a:off x="8353473" y="1594403"/>
            <a:ext cx="3633556" cy="159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Our project shows off the cool things you can do with the MERN stack.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This stack is super popular because it's good at making websites fast and strong.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It's made up of four parts: MongoDB, Express.js, React.js, and Node.js.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9CF13D-57F7-60C4-29E1-F41EFC4C87CD}"/>
              </a:ext>
            </a:extLst>
          </p:cNvPr>
          <p:cNvSpPr txBox="1"/>
          <p:nvPr/>
        </p:nvSpPr>
        <p:spPr>
          <a:xfrm>
            <a:off x="8353472" y="1145476"/>
            <a:ext cx="259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Why MERN Stack is Cool: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9954E3-8439-228F-2122-E89D08F99B40}"/>
              </a:ext>
            </a:extLst>
          </p:cNvPr>
          <p:cNvCxnSpPr>
            <a:cxnSpLocks/>
          </p:cNvCxnSpPr>
          <p:nvPr/>
        </p:nvCxnSpPr>
        <p:spPr>
          <a:xfrm>
            <a:off x="8406044" y="1521820"/>
            <a:ext cx="26277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606189A-6DD6-79FE-3DDD-780DA8DC8CE4}"/>
              </a:ext>
            </a:extLst>
          </p:cNvPr>
          <p:cNvSpPr/>
          <p:nvPr/>
        </p:nvSpPr>
        <p:spPr>
          <a:xfrm>
            <a:off x="5986916" y="4173366"/>
            <a:ext cx="3633556" cy="18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Our goal is to show how the MERN stack's fancy features can make Accounting dashboards on the web.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We want to teach everyone how to use these cool features to make really good websites.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This is important so we can stay ahead in the tech world and make clients happy.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2A846B-B47D-AE3D-0062-0DB29A30F292}"/>
              </a:ext>
            </a:extLst>
          </p:cNvPr>
          <p:cNvSpPr txBox="1"/>
          <p:nvPr/>
        </p:nvSpPr>
        <p:spPr>
          <a:xfrm>
            <a:off x="5986916" y="3724439"/>
            <a:ext cx="1987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Project Goal: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5A557E-5CD1-2F32-723E-B4702EAF97C1}"/>
              </a:ext>
            </a:extLst>
          </p:cNvPr>
          <p:cNvCxnSpPr>
            <a:cxnSpLocks/>
          </p:cNvCxnSpPr>
          <p:nvPr/>
        </p:nvCxnSpPr>
        <p:spPr>
          <a:xfrm>
            <a:off x="6068196" y="4080463"/>
            <a:ext cx="23738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F44A5D-1F5E-AAE2-C493-E88612FF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7"/>
                    </a14:imgEffect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712" y="752021"/>
            <a:ext cx="4007056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1C670E-765B-4DA2-B189-5BA882728DF6}"/>
              </a:ext>
            </a:extLst>
          </p:cNvPr>
          <p:cNvSpPr txBox="1"/>
          <p:nvPr/>
        </p:nvSpPr>
        <p:spPr>
          <a:xfrm>
            <a:off x="860292" y="938274"/>
            <a:ext cx="4128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What is the </a:t>
            </a:r>
          </a:p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MERN stack?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C4F46-7CFD-4BD6-A93D-62E20DAF65DF}"/>
              </a:ext>
            </a:extLst>
          </p:cNvPr>
          <p:cNvSpPr/>
          <p:nvPr/>
        </p:nvSpPr>
        <p:spPr>
          <a:xfrm>
            <a:off x="983567" y="2368999"/>
            <a:ext cx="1637713" cy="1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61FFAD-FD81-4EC6-A08B-D62B1815B3B4}"/>
              </a:ext>
            </a:extLst>
          </p:cNvPr>
          <p:cNvSpPr/>
          <p:nvPr/>
        </p:nvSpPr>
        <p:spPr>
          <a:xfrm>
            <a:off x="5906523" y="965016"/>
            <a:ext cx="3150684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MERN STACK </a:t>
            </a:r>
            <a:endParaRPr lang="en-US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C35AE-C94D-4BBB-BA8F-E047D91640BB}"/>
              </a:ext>
            </a:extLst>
          </p:cNvPr>
          <p:cNvSpPr txBox="1"/>
          <p:nvPr/>
        </p:nvSpPr>
        <p:spPr>
          <a:xfrm>
            <a:off x="6096000" y="4069223"/>
            <a:ext cx="22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Storing Financial Data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DCF08A2-9F0B-4E7B-A2B3-B3C56DCDFB1A}"/>
              </a:ext>
            </a:extLst>
          </p:cNvPr>
          <p:cNvSpPr/>
          <p:nvPr/>
        </p:nvSpPr>
        <p:spPr>
          <a:xfrm rot="13500000">
            <a:off x="5931353" y="4141398"/>
            <a:ext cx="117260" cy="1172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6887E-0112-0061-D7BA-B08DBBA1C331}"/>
              </a:ext>
            </a:extLst>
          </p:cNvPr>
          <p:cNvSpPr txBox="1"/>
          <p:nvPr/>
        </p:nvSpPr>
        <p:spPr>
          <a:xfrm>
            <a:off x="10105725" y="171450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0DF9F-46E0-FE63-533A-6E075729272F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D77870-9EA1-9780-921C-9A657BF28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292" y="2203874"/>
            <a:ext cx="4846320" cy="4846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6B456B-3BFC-F09A-1782-AE5B99C90759}"/>
              </a:ext>
            </a:extLst>
          </p:cNvPr>
          <p:cNvSpPr/>
          <p:nvPr/>
        </p:nvSpPr>
        <p:spPr>
          <a:xfrm>
            <a:off x="5906522" y="1433606"/>
            <a:ext cx="5828277" cy="2559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The MERN stack is a popular way to build websites, and it's made up of four main technologies: MongoDB, Express.js, React.js, and Node.js.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What makes the MERN stack special is that it uses the same programming language, JavaScript, for both the part of the website that you see (front-end) and the part that works behind the scenes (back-end).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This makes things easier for developers because they only need to learn one language for the whole process, which saves time and makes it simpler to keep things working well.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34F2C7-6075-361E-8FAB-2FDBCDEEAF26}"/>
              </a:ext>
            </a:extLst>
          </p:cNvPr>
          <p:cNvSpPr/>
          <p:nvPr/>
        </p:nvSpPr>
        <p:spPr>
          <a:xfrm>
            <a:off x="5906522" y="4388533"/>
            <a:ext cx="5828277" cy="62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MongoDB is good for keeping track of financial information. It's easy to change and can handle lots of data, which is important for finance stuff.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B96A6-F78D-7B9E-DF7A-07B1AB63D1A8}"/>
              </a:ext>
            </a:extLst>
          </p:cNvPr>
          <p:cNvSpPr txBox="1"/>
          <p:nvPr/>
        </p:nvSpPr>
        <p:spPr>
          <a:xfrm>
            <a:off x="6096000" y="5066403"/>
            <a:ext cx="22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Interactive Interfaces: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CFA7B6B-561D-5660-8B49-BA67E1F2F8F0}"/>
              </a:ext>
            </a:extLst>
          </p:cNvPr>
          <p:cNvSpPr/>
          <p:nvPr/>
        </p:nvSpPr>
        <p:spPr>
          <a:xfrm rot="13500000">
            <a:off x="5931353" y="5138578"/>
            <a:ext cx="117260" cy="1172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9BA40-3617-7DC7-BDF5-F5D53B964B00}"/>
              </a:ext>
            </a:extLst>
          </p:cNvPr>
          <p:cNvSpPr/>
          <p:nvPr/>
        </p:nvSpPr>
        <p:spPr>
          <a:xfrm>
            <a:off x="5906522" y="5385713"/>
            <a:ext cx="5828277" cy="62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- With React.js, you can make parts of the website that users can click on and they'll respond quickly. This makes the website feel really interactive.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56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D44BC54B-59A1-36FE-904F-90BBFF41CE13}"/>
              </a:ext>
            </a:extLst>
          </p:cNvPr>
          <p:cNvSpPr/>
          <p:nvPr/>
        </p:nvSpPr>
        <p:spPr>
          <a:xfrm>
            <a:off x="7608091" y="3694282"/>
            <a:ext cx="942194" cy="942194"/>
          </a:xfrm>
          <a:prstGeom prst="ellipse">
            <a:avLst/>
          </a:prstGeom>
          <a:gradFill flip="none" rotWithShape="1">
            <a:gsLst>
              <a:gs pos="0">
                <a:srgbClr val="FF2975"/>
              </a:gs>
              <a:gs pos="100000">
                <a:srgbClr val="0335D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5F60F1-977E-22EE-E9EF-6FC5D785838C}"/>
              </a:ext>
            </a:extLst>
          </p:cNvPr>
          <p:cNvSpPr/>
          <p:nvPr/>
        </p:nvSpPr>
        <p:spPr>
          <a:xfrm>
            <a:off x="6048338" y="3693242"/>
            <a:ext cx="942194" cy="942194"/>
          </a:xfrm>
          <a:prstGeom prst="ellipse">
            <a:avLst/>
          </a:prstGeom>
          <a:gradFill flip="none" rotWithShape="1">
            <a:gsLst>
              <a:gs pos="0">
                <a:srgbClr val="FF2975"/>
              </a:gs>
              <a:gs pos="100000">
                <a:srgbClr val="0335D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BAA9D5-E347-3427-FA8F-51C789DFC60F}"/>
              </a:ext>
            </a:extLst>
          </p:cNvPr>
          <p:cNvSpPr/>
          <p:nvPr/>
        </p:nvSpPr>
        <p:spPr>
          <a:xfrm>
            <a:off x="9140323" y="3767807"/>
            <a:ext cx="942194" cy="942194"/>
          </a:xfrm>
          <a:prstGeom prst="ellipse">
            <a:avLst/>
          </a:prstGeom>
          <a:gradFill flip="none" rotWithShape="1">
            <a:gsLst>
              <a:gs pos="0">
                <a:srgbClr val="FF2975"/>
              </a:gs>
              <a:gs pos="100000">
                <a:srgbClr val="0335D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9B17FB-CB06-7AF8-61AB-0FC642809E92}"/>
              </a:ext>
            </a:extLst>
          </p:cNvPr>
          <p:cNvSpPr/>
          <p:nvPr/>
        </p:nvSpPr>
        <p:spPr>
          <a:xfrm>
            <a:off x="4483583" y="3694060"/>
            <a:ext cx="942194" cy="942194"/>
          </a:xfrm>
          <a:prstGeom prst="ellipse">
            <a:avLst/>
          </a:prstGeom>
          <a:gradFill flip="none" rotWithShape="1">
            <a:gsLst>
              <a:gs pos="0">
                <a:srgbClr val="FF2975"/>
              </a:gs>
              <a:gs pos="100000">
                <a:srgbClr val="0335D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75DEC15-65D9-1BED-231E-8B55BC94E6E8}"/>
              </a:ext>
            </a:extLst>
          </p:cNvPr>
          <p:cNvSpPr/>
          <p:nvPr/>
        </p:nvSpPr>
        <p:spPr>
          <a:xfrm rot="16200000">
            <a:off x="7654162" y="2927356"/>
            <a:ext cx="820735" cy="1654867"/>
          </a:xfrm>
          <a:custGeom>
            <a:avLst/>
            <a:gdLst>
              <a:gd name="connsiteX0" fmla="*/ 1841110 w 1841110"/>
              <a:gd name="connsiteY0" fmla="*/ 1856137 h 3712274"/>
              <a:gd name="connsiteX1" fmla="*/ 174035 w 1841110"/>
              <a:gd name="connsiteY1" fmla="*/ 3703486 h 3712274"/>
              <a:gd name="connsiteX2" fmla="*/ 0 w 1841110"/>
              <a:gd name="connsiteY2" fmla="*/ 3712274 h 3712274"/>
              <a:gd name="connsiteX3" fmla="*/ 0 w 1841110"/>
              <a:gd name="connsiteY3" fmla="*/ 3491074 h 3712274"/>
              <a:gd name="connsiteX4" fmla="*/ 151419 w 1841110"/>
              <a:gd name="connsiteY4" fmla="*/ 3483428 h 3712274"/>
              <a:gd name="connsiteX5" fmla="*/ 1619911 w 1841110"/>
              <a:gd name="connsiteY5" fmla="*/ 1856136 h 3712274"/>
              <a:gd name="connsiteX6" fmla="*/ 151419 w 1841110"/>
              <a:gd name="connsiteY6" fmla="*/ 228844 h 3712274"/>
              <a:gd name="connsiteX7" fmla="*/ 0 w 1841110"/>
              <a:gd name="connsiteY7" fmla="*/ 221198 h 3712274"/>
              <a:gd name="connsiteX8" fmla="*/ 0 w 1841110"/>
              <a:gd name="connsiteY8" fmla="*/ 0 h 3712274"/>
              <a:gd name="connsiteX9" fmla="*/ 174035 w 1841110"/>
              <a:gd name="connsiteY9" fmla="*/ 8788 h 3712274"/>
              <a:gd name="connsiteX10" fmla="*/ 1841110 w 1841110"/>
              <a:gd name="connsiteY10" fmla="*/ 1856137 h 371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1110" h="3712274">
                <a:moveTo>
                  <a:pt x="1841110" y="1856137"/>
                </a:moveTo>
                <a:cubicBezTo>
                  <a:pt x="1841110" y="2817597"/>
                  <a:pt x="1110406" y="3608392"/>
                  <a:pt x="174035" y="3703486"/>
                </a:cubicBezTo>
                <a:lnTo>
                  <a:pt x="0" y="3712274"/>
                </a:lnTo>
                <a:lnTo>
                  <a:pt x="0" y="3491074"/>
                </a:lnTo>
                <a:lnTo>
                  <a:pt x="151419" y="3483428"/>
                </a:lnTo>
                <a:cubicBezTo>
                  <a:pt x="976249" y="3399662"/>
                  <a:pt x="1619911" y="2703067"/>
                  <a:pt x="1619911" y="1856136"/>
                </a:cubicBezTo>
                <a:cubicBezTo>
                  <a:pt x="1619911" y="1009205"/>
                  <a:pt x="976249" y="312610"/>
                  <a:pt x="151419" y="228844"/>
                </a:cubicBezTo>
                <a:lnTo>
                  <a:pt x="0" y="221198"/>
                </a:lnTo>
                <a:lnTo>
                  <a:pt x="0" y="0"/>
                </a:lnTo>
                <a:lnTo>
                  <a:pt x="174035" y="8788"/>
                </a:lnTo>
                <a:cubicBezTo>
                  <a:pt x="1110406" y="103882"/>
                  <a:pt x="1841110" y="894677"/>
                  <a:pt x="1841110" y="1856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220EE6B-8FBC-566C-138D-07E62B5ABDE4}"/>
              </a:ext>
            </a:extLst>
          </p:cNvPr>
          <p:cNvSpPr/>
          <p:nvPr/>
        </p:nvSpPr>
        <p:spPr>
          <a:xfrm rot="5400000">
            <a:off x="6097774" y="3748092"/>
            <a:ext cx="820735" cy="1654867"/>
          </a:xfrm>
          <a:custGeom>
            <a:avLst/>
            <a:gdLst>
              <a:gd name="connsiteX0" fmla="*/ 1841110 w 1841110"/>
              <a:gd name="connsiteY0" fmla="*/ 1856137 h 3712274"/>
              <a:gd name="connsiteX1" fmla="*/ 174035 w 1841110"/>
              <a:gd name="connsiteY1" fmla="*/ 3703486 h 3712274"/>
              <a:gd name="connsiteX2" fmla="*/ 0 w 1841110"/>
              <a:gd name="connsiteY2" fmla="*/ 3712274 h 3712274"/>
              <a:gd name="connsiteX3" fmla="*/ 0 w 1841110"/>
              <a:gd name="connsiteY3" fmla="*/ 3491074 h 3712274"/>
              <a:gd name="connsiteX4" fmla="*/ 151419 w 1841110"/>
              <a:gd name="connsiteY4" fmla="*/ 3483428 h 3712274"/>
              <a:gd name="connsiteX5" fmla="*/ 1619911 w 1841110"/>
              <a:gd name="connsiteY5" fmla="*/ 1856136 h 3712274"/>
              <a:gd name="connsiteX6" fmla="*/ 151419 w 1841110"/>
              <a:gd name="connsiteY6" fmla="*/ 228844 h 3712274"/>
              <a:gd name="connsiteX7" fmla="*/ 0 w 1841110"/>
              <a:gd name="connsiteY7" fmla="*/ 221198 h 3712274"/>
              <a:gd name="connsiteX8" fmla="*/ 0 w 1841110"/>
              <a:gd name="connsiteY8" fmla="*/ 0 h 3712274"/>
              <a:gd name="connsiteX9" fmla="*/ 174035 w 1841110"/>
              <a:gd name="connsiteY9" fmla="*/ 8788 h 3712274"/>
              <a:gd name="connsiteX10" fmla="*/ 1841110 w 1841110"/>
              <a:gd name="connsiteY10" fmla="*/ 1856137 h 371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1110" h="3712274">
                <a:moveTo>
                  <a:pt x="1841110" y="1856137"/>
                </a:moveTo>
                <a:cubicBezTo>
                  <a:pt x="1841110" y="2817597"/>
                  <a:pt x="1110406" y="3608392"/>
                  <a:pt x="174035" y="3703486"/>
                </a:cubicBezTo>
                <a:lnTo>
                  <a:pt x="0" y="3712274"/>
                </a:lnTo>
                <a:lnTo>
                  <a:pt x="0" y="3491074"/>
                </a:lnTo>
                <a:lnTo>
                  <a:pt x="151419" y="3483428"/>
                </a:lnTo>
                <a:cubicBezTo>
                  <a:pt x="976249" y="3399662"/>
                  <a:pt x="1619911" y="2703067"/>
                  <a:pt x="1619911" y="1856136"/>
                </a:cubicBezTo>
                <a:cubicBezTo>
                  <a:pt x="1619911" y="1009205"/>
                  <a:pt x="976249" y="312610"/>
                  <a:pt x="151419" y="228844"/>
                </a:cubicBezTo>
                <a:lnTo>
                  <a:pt x="0" y="221198"/>
                </a:lnTo>
                <a:lnTo>
                  <a:pt x="0" y="0"/>
                </a:lnTo>
                <a:lnTo>
                  <a:pt x="174035" y="8788"/>
                </a:lnTo>
                <a:cubicBezTo>
                  <a:pt x="1110406" y="103882"/>
                  <a:pt x="1841110" y="894677"/>
                  <a:pt x="1841110" y="1856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19D3EB6-7E68-91E3-EE9C-856B93E42848}"/>
              </a:ext>
            </a:extLst>
          </p:cNvPr>
          <p:cNvSpPr/>
          <p:nvPr/>
        </p:nvSpPr>
        <p:spPr>
          <a:xfrm rot="16200000">
            <a:off x="4536900" y="2933057"/>
            <a:ext cx="820735" cy="1654867"/>
          </a:xfrm>
          <a:custGeom>
            <a:avLst/>
            <a:gdLst>
              <a:gd name="connsiteX0" fmla="*/ 1841110 w 1841110"/>
              <a:gd name="connsiteY0" fmla="*/ 1856137 h 3712274"/>
              <a:gd name="connsiteX1" fmla="*/ 174035 w 1841110"/>
              <a:gd name="connsiteY1" fmla="*/ 3703486 h 3712274"/>
              <a:gd name="connsiteX2" fmla="*/ 0 w 1841110"/>
              <a:gd name="connsiteY2" fmla="*/ 3712274 h 3712274"/>
              <a:gd name="connsiteX3" fmla="*/ 0 w 1841110"/>
              <a:gd name="connsiteY3" fmla="*/ 3491074 h 3712274"/>
              <a:gd name="connsiteX4" fmla="*/ 151419 w 1841110"/>
              <a:gd name="connsiteY4" fmla="*/ 3483428 h 3712274"/>
              <a:gd name="connsiteX5" fmla="*/ 1619911 w 1841110"/>
              <a:gd name="connsiteY5" fmla="*/ 1856136 h 3712274"/>
              <a:gd name="connsiteX6" fmla="*/ 151419 w 1841110"/>
              <a:gd name="connsiteY6" fmla="*/ 228844 h 3712274"/>
              <a:gd name="connsiteX7" fmla="*/ 0 w 1841110"/>
              <a:gd name="connsiteY7" fmla="*/ 221198 h 3712274"/>
              <a:gd name="connsiteX8" fmla="*/ 0 w 1841110"/>
              <a:gd name="connsiteY8" fmla="*/ 0 h 3712274"/>
              <a:gd name="connsiteX9" fmla="*/ 174035 w 1841110"/>
              <a:gd name="connsiteY9" fmla="*/ 8788 h 3712274"/>
              <a:gd name="connsiteX10" fmla="*/ 1841110 w 1841110"/>
              <a:gd name="connsiteY10" fmla="*/ 1856137 h 371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1110" h="3712274">
                <a:moveTo>
                  <a:pt x="1841110" y="1856137"/>
                </a:moveTo>
                <a:cubicBezTo>
                  <a:pt x="1841110" y="2817597"/>
                  <a:pt x="1110406" y="3608392"/>
                  <a:pt x="174035" y="3703486"/>
                </a:cubicBezTo>
                <a:lnTo>
                  <a:pt x="0" y="3712274"/>
                </a:lnTo>
                <a:lnTo>
                  <a:pt x="0" y="3491074"/>
                </a:lnTo>
                <a:lnTo>
                  <a:pt x="151419" y="3483428"/>
                </a:lnTo>
                <a:cubicBezTo>
                  <a:pt x="976249" y="3399662"/>
                  <a:pt x="1619911" y="2703067"/>
                  <a:pt x="1619911" y="1856136"/>
                </a:cubicBezTo>
                <a:cubicBezTo>
                  <a:pt x="1619911" y="1009205"/>
                  <a:pt x="976249" y="312610"/>
                  <a:pt x="151419" y="228844"/>
                </a:cubicBezTo>
                <a:lnTo>
                  <a:pt x="0" y="221198"/>
                </a:lnTo>
                <a:lnTo>
                  <a:pt x="0" y="0"/>
                </a:lnTo>
                <a:lnTo>
                  <a:pt x="174035" y="8788"/>
                </a:lnTo>
                <a:cubicBezTo>
                  <a:pt x="1110406" y="103882"/>
                  <a:pt x="1841110" y="894677"/>
                  <a:pt x="1841110" y="1856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AB3F7AE-E233-9A24-74BD-0666738F060D}"/>
              </a:ext>
            </a:extLst>
          </p:cNvPr>
          <p:cNvSpPr/>
          <p:nvPr/>
        </p:nvSpPr>
        <p:spPr>
          <a:xfrm rot="5400000">
            <a:off x="9213550" y="3739725"/>
            <a:ext cx="820735" cy="1654867"/>
          </a:xfrm>
          <a:custGeom>
            <a:avLst/>
            <a:gdLst>
              <a:gd name="connsiteX0" fmla="*/ 1841110 w 1841110"/>
              <a:gd name="connsiteY0" fmla="*/ 1856137 h 3712274"/>
              <a:gd name="connsiteX1" fmla="*/ 174035 w 1841110"/>
              <a:gd name="connsiteY1" fmla="*/ 3703486 h 3712274"/>
              <a:gd name="connsiteX2" fmla="*/ 0 w 1841110"/>
              <a:gd name="connsiteY2" fmla="*/ 3712274 h 3712274"/>
              <a:gd name="connsiteX3" fmla="*/ 0 w 1841110"/>
              <a:gd name="connsiteY3" fmla="*/ 3491074 h 3712274"/>
              <a:gd name="connsiteX4" fmla="*/ 151419 w 1841110"/>
              <a:gd name="connsiteY4" fmla="*/ 3483428 h 3712274"/>
              <a:gd name="connsiteX5" fmla="*/ 1619911 w 1841110"/>
              <a:gd name="connsiteY5" fmla="*/ 1856136 h 3712274"/>
              <a:gd name="connsiteX6" fmla="*/ 151419 w 1841110"/>
              <a:gd name="connsiteY6" fmla="*/ 228844 h 3712274"/>
              <a:gd name="connsiteX7" fmla="*/ 0 w 1841110"/>
              <a:gd name="connsiteY7" fmla="*/ 221198 h 3712274"/>
              <a:gd name="connsiteX8" fmla="*/ 0 w 1841110"/>
              <a:gd name="connsiteY8" fmla="*/ 0 h 3712274"/>
              <a:gd name="connsiteX9" fmla="*/ 174035 w 1841110"/>
              <a:gd name="connsiteY9" fmla="*/ 8788 h 3712274"/>
              <a:gd name="connsiteX10" fmla="*/ 1841110 w 1841110"/>
              <a:gd name="connsiteY10" fmla="*/ 1856137 h 371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1110" h="3712274">
                <a:moveTo>
                  <a:pt x="1841110" y="1856137"/>
                </a:moveTo>
                <a:cubicBezTo>
                  <a:pt x="1841110" y="2817597"/>
                  <a:pt x="1110406" y="3608392"/>
                  <a:pt x="174035" y="3703486"/>
                </a:cubicBezTo>
                <a:lnTo>
                  <a:pt x="0" y="3712274"/>
                </a:lnTo>
                <a:lnTo>
                  <a:pt x="0" y="3491074"/>
                </a:lnTo>
                <a:lnTo>
                  <a:pt x="151419" y="3483428"/>
                </a:lnTo>
                <a:cubicBezTo>
                  <a:pt x="976249" y="3399662"/>
                  <a:pt x="1619911" y="2703067"/>
                  <a:pt x="1619911" y="1856136"/>
                </a:cubicBezTo>
                <a:cubicBezTo>
                  <a:pt x="1619911" y="1009205"/>
                  <a:pt x="976249" y="312610"/>
                  <a:pt x="151419" y="228844"/>
                </a:cubicBezTo>
                <a:lnTo>
                  <a:pt x="0" y="221198"/>
                </a:lnTo>
                <a:lnTo>
                  <a:pt x="0" y="0"/>
                </a:lnTo>
                <a:lnTo>
                  <a:pt x="174035" y="8788"/>
                </a:lnTo>
                <a:cubicBezTo>
                  <a:pt x="1110406" y="103882"/>
                  <a:pt x="1841110" y="894677"/>
                  <a:pt x="1841110" y="1856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A8AD33-41DD-A3F3-8922-5FAB1C220BC6}"/>
              </a:ext>
            </a:extLst>
          </p:cNvPr>
          <p:cNvSpPr/>
          <p:nvPr/>
        </p:nvSpPr>
        <p:spPr>
          <a:xfrm>
            <a:off x="4028393" y="5480235"/>
            <a:ext cx="2465247" cy="128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This framework facilitated the development of our server, ensuring smooth communication between the front-end and the back-end.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BD467B-FE71-8538-3512-0AA2CB0AC54A}"/>
              </a:ext>
            </a:extLst>
          </p:cNvPr>
          <p:cNvSpPr txBox="1"/>
          <p:nvPr/>
        </p:nvSpPr>
        <p:spPr>
          <a:xfrm>
            <a:off x="4028393" y="5001442"/>
            <a:ext cx="145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Express.js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3FBC5C-D2E9-E864-82D1-A910FB2B596F}"/>
              </a:ext>
            </a:extLst>
          </p:cNvPr>
          <p:cNvCxnSpPr>
            <a:cxnSpLocks/>
          </p:cNvCxnSpPr>
          <p:nvPr/>
        </p:nvCxnSpPr>
        <p:spPr>
          <a:xfrm>
            <a:off x="4119833" y="5399196"/>
            <a:ext cx="19285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9FAE4E-503E-EDD1-560D-A6AD67CA6AAE}"/>
              </a:ext>
            </a:extLst>
          </p:cNvPr>
          <p:cNvSpPr/>
          <p:nvPr/>
        </p:nvSpPr>
        <p:spPr>
          <a:xfrm>
            <a:off x="5680708" y="1822717"/>
            <a:ext cx="2465247" cy="103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With React, we crafted interactive and responsive user interfaces, enhancing the dashboard's usability and engagement.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A73F1D-47B9-C5F1-E42A-1ECE73E611A3}"/>
              </a:ext>
            </a:extLst>
          </p:cNvPr>
          <p:cNvSpPr txBox="1"/>
          <p:nvPr/>
        </p:nvSpPr>
        <p:spPr>
          <a:xfrm>
            <a:off x="5680708" y="1317667"/>
            <a:ext cx="145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React.js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54AFA92-FD8C-9C9B-1E82-F19309BCB220}"/>
              </a:ext>
            </a:extLst>
          </p:cNvPr>
          <p:cNvCxnSpPr>
            <a:cxnSpLocks/>
          </p:cNvCxnSpPr>
          <p:nvPr/>
        </p:nvCxnSpPr>
        <p:spPr>
          <a:xfrm>
            <a:off x="5772148" y="1714845"/>
            <a:ext cx="19285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2039B7F-9114-E793-198E-391535D066F2}"/>
              </a:ext>
            </a:extLst>
          </p:cNvPr>
          <p:cNvSpPr/>
          <p:nvPr/>
        </p:nvSpPr>
        <p:spPr>
          <a:xfrm>
            <a:off x="7165111" y="5543300"/>
            <a:ext cx="2465247" cy="103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Our choice of database, it's flexible and scalable, making it perfect for storing complex financial data.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2F81FD-917E-70FB-5901-E36B6969D16F}"/>
              </a:ext>
            </a:extLst>
          </p:cNvPr>
          <p:cNvSpPr txBox="1"/>
          <p:nvPr/>
        </p:nvSpPr>
        <p:spPr>
          <a:xfrm>
            <a:off x="7165111" y="5007370"/>
            <a:ext cx="14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MongoDB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18D530-B96B-1B92-BEA7-1C901D87CBC3}"/>
              </a:ext>
            </a:extLst>
          </p:cNvPr>
          <p:cNvCxnSpPr>
            <a:cxnSpLocks/>
          </p:cNvCxnSpPr>
          <p:nvPr/>
        </p:nvCxnSpPr>
        <p:spPr>
          <a:xfrm>
            <a:off x="7256551" y="5405124"/>
            <a:ext cx="19285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87E71F7-1B90-AEA6-363D-53858A7A3E48}"/>
              </a:ext>
            </a:extLst>
          </p:cNvPr>
          <p:cNvSpPr/>
          <p:nvPr/>
        </p:nvSpPr>
        <p:spPr>
          <a:xfrm>
            <a:off x="8849893" y="1831148"/>
            <a:ext cx="2465247" cy="103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 use of Node.js allowed for fast server-side processing, optimizing performance and delivering data swiftly to users.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D1B284-A744-69A6-5872-BB7A6B6E90D7}"/>
              </a:ext>
            </a:extLst>
          </p:cNvPr>
          <p:cNvSpPr txBox="1"/>
          <p:nvPr/>
        </p:nvSpPr>
        <p:spPr>
          <a:xfrm>
            <a:off x="8896029" y="1317667"/>
            <a:ext cx="145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spc="5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Node.js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F7C2A1-4087-F54B-7A50-E57D221687F9}"/>
              </a:ext>
            </a:extLst>
          </p:cNvPr>
          <p:cNvCxnSpPr>
            <a:cxnSpLocks/>
          </p:cNvCxnSpPr>
          <p:nvPr/>
        </p:nvCxnSpPr>
        <p:spPr>
          <a:xfrm>
            <a:off x="8951118" y="1701207"/>
            <a:ext cx="19285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B707786-93BF-D4D5-8732-2EA5A5D89AB1}"/>
              </a:ext>
            </a:extLst>
          </p:cNvPr>
          <p:cNvSpPr txBox="1"/>
          <p:nvPr/>
        </p:nvSpPr>
        <p:spPr>
          <a:xfrm>
            <a:off x="669028" y="831540"/>
            <a:ext cx="4204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 Used.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C97FB1F-C788-58F9-4100-1587D704DB25}"/>
              </a:ext>
            </a:extLst>
          </p:cNvPr>
          <p:cNvSpPr/>
          <p:nvPr/>
        </p:nvSpPr>
        <p:spPr>
          <a:xfrm>
            <a:off x="730323" y="1792344"/>
            <a:ext cx="3973881" cy="159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We utilized the MERN stack for our project, harnessing MongoDB, Express.js, React.js, and Node.js. This powerful combination enabled us to create a dynamic finance dashboard website, ensuring efficient data management and a seamless user experience.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007CB6-587C-A963-E3B3-EEA35039EE61}"/>
              </a:ext>
            </a:extLst>
          </p:cNvPr>
          <p:cNvSpPr/>
          <p:nvPr/>
        </p:nvSpPr>
        <p:spPr>
          <a:xfrm>
            <a:off x="749224" y="1504508"/>
            <a:ext cx="1464945" cy="1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FE190E2-7AE4-F992-83D9-6C3EAAD25CE8}"/>
              </a:ext>
            </a:extLst>
          </p:cNvPr>
          <p:cNvSpPr txBox="1"/>
          <p:nvPr/>
        </p:nvSpPr>
        <p:spPr>
          <a:xfrm>
            <a:off x="10105725" y="171450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87A882-3BBD-745D-8617-D37814395890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75BECE-EA2D-1E94-38EB-6050FA52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760" y="3952157"/>
            <a:ext cx="503013" cy="43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&quot; Icon - Download for free – Iconduck">
            <a:extLst>
              <a:ext uri="{FF2B5EF4-FFF2-40B4-BE49-F238E27FC236}">
                <a16:creationId xmlns:a16="http://schemas.microsoft.com/office/drawing/2014/main" id="{C16EAFE3-F6FD-B3FB-0D69-1148AB9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76" y="3932840"/>
            <a:ext cx="385964" cy="4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ngodb, original, logo Icon in Devicon">
            <a:extLst>
              <a:ext uri="{FF2B5EF4-FFF2-40B4-BE49-F238E27FC236}">
                <a16:creationId xmlns:a16="http://schemas.microsoft.com/office/drawing/2014/main" id="{3B0CB576-D761-EECC-814E-39DA2BE9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4" y="3917347"/>
            <a:ext cx="478887" cy="47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tting started with Express.js - Keeping it simple! | Ajeet Chaulagain">
            <a:extLst>
              <a:ext uri="{FF2B5EF4-FFF2-40B4-BE49-F238E27FC236}">
                <a16:creationId xmlns:a16="http://schemas.microsoft.com/office/drawing/2014/main" id="{500D07C3-DC9E-6003-DD1E-9D009FA9A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045" y="3988681"/>
            <a:ext cx="504422" cy="5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3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F503B4-1084-44DF-BF03-43A2C86E3D07}"/>
              </a:ext>
            </a:extLst>
          </p:cNvPr>
          <p:cNvSpPr txBox="1"/>
          <p:nvPr/>
        </p:nvSpPr>
        <p:spPr>
          <a:xfrm>
            <a:off x="954920" y="804292"/>
            <a:ext cx="3871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Our project </a:t>
            </a:r>
          </a:p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goals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BD95-5B66-467E-AF09-7AF3DDC0292C}"/>
              </a:ext>
            </a:extLst>
          </p:cNvPr>
          <p:cNvSpPr/>
          <p:nvPr/>
        </p:nvSpPr>
        <p:spPr>
          <a:xfrm>
            <a:off x="960186" y="2797219"/>
            <a:ext cx="7340534" cy="329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Our project focuses on building a finance dashboard website tailored for businesses to enhance their financial management.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 website will offer key tools, including an expense tracker for effortless expense recording and categorization.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This function will enable businesses to analyze spending patterns and identify areas for cost reduction.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Moreover, we will integrate a budgeting tool, aiding businesses in setting financial objectives and creating personalized budget plans.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This feature will facilitate efficient money management, fostering savings for significant milestones such as business expansion or investments.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800DCE-B071-4987-8FFB-360D37202262}"/>
              </a:ext>
            </a:extLst>
          </p:cNvPr>
          <p:cNvSpPr/>
          <p:nvPr/>
        </p:nvSpPr>
        <p:spPr>
          <a:xfrm>
            <a:off x="1052307" y="2388097"/>
            <a:ext cx="1700418" cy="1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BEEFD-BDDE-4A37-8E10-33DE9B8F1423}"/>
              </a:ext>
            </a:extLst>
          </p:cNvPr>
          <p:cNvSpPr txBox="1"/>
          <p:nvPr/>
        </p:nvSpPr>
        <p:spPr>
          <a:xfrm>
            <a:off x="599939" y="804292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D8CA57-CC09-32EE-C423-030A5C702E47}"/>
              </a:ext>
            </a:extLst>
          </p:cNvPr>
          <p:cNvSpPr txBox="1"/>
          <p:nvPr/>
        </p:nvSpPr>
        <p:spPr>
          <a:xfrm>
            <a:off x="10105725" y="171450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D8988-63DA-3AD7-DDB7-F933628C4257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A57F0-0F8F-79E2-BE77-A3991A58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796">
            <a:off x="8564254" y="2692995"/>
            <a:ext cx="3248382" cy="30446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7FAFE1-96A3-2C51-60A1-46BE05B10C1E}"/>
              </a:ext>
            </a:extLst>
          </p:cNvPr>
          <p:cNvSpPr txBox="1"/>
          <p:nvPr/>
        </p:nvSpPr>
        <p:spPr>
          <a:xfrm flipV="1">
            <a:off x="2771791" y="1127457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8869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89B97C-6818-45F1-AC1C-6307D8061221}"/>
              </a:ext>
            </a:extLst>
          </p:cNvPr>
          <p:cNvSpPr txBox="1"/>
          <p:nvPr/>
        </p:nvSpPr>
        <p:spPr>
          <a:xfrm>
            <a:off x="6740855" y="869898"/>
            <a:ext cx="33361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Reference</a:t>
            </a:r>
          </a:p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Websites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88E5C-EFEC-42AB-B006-7D6F0D356FAB}"/>
              </a:ext>
            </a:extLst>
          </p:cNvPr>
          <p:cNvSpPr txBox="1"/>
          <p:nvPr/>
        </p:nvSpPr>
        <p:spPr>
          <a:xfrm>
            <a:off x="1302081" y="2054581"/>
            <a:ext cx="5287976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www.w3schools.com/REACT/DEFAULT.ASP</a:t>
            </a:r>
            <a:endParaRPr lang="en-US" sz="1400" dirty="0">
              <a:solidFill>
                <a:schemeClr val="bg1"/>
              </a:solidFill>
              <a:latin typeface="Poppins Medium" panose="00000600000000000000" pitchFamily="2" charset="0"/>
              <a:ea typeface="Open Sans" panose="020B0606030504020204" pitchFamily="34" charset="0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https://www.w3schools.com/nodejs/</a:t>
            </a:r>
            <a:endParaRPr lang="en-US" sz="1400" dirty="0">
              <a:solidFill>
                <a:schemeClr val="bg1"/>
              </a:solidFill>
              <a:latin typeface="Poppins Medium" panose="00000600000000000000" pitchFamily="2" charset="0"/>
              <a:ea typeface="Open Sans" panose="020B0606030504020204" pitchFamily="34" charset="0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https://www.javatpoint.com/expressjs-tutorial</a:t>
            </a:r>
            <a:endParaRPr lang="en-US" sz="1400" dirty="0">
              <a:solidFill>
                <a:schemeClr val="bg1"/>
              </a:solidFill>
              <a:latin typeface="Poppins Medium" panose="00000600000000000000" pitchFamily="2" charset="0"/>
              <a:ea typeface="Open Sans" panose="020B0606030504020204" pitchFamily="34" charset="0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https://www.w3schools.com/mongodb/</a:t>
            </a:r>
            <a:endParaRPr lang="en-US" sz="1400" dirty="0">
              <a:solidFill>
                <a:schemeClr val="bg1"/>
              </a:solidFill>
              <a:latin typeface="Poppins Medium" panose="00000600000000000000" pitchFamily="2" charset="0"/>
              <a:ea typeface="Open Sans" panose="020B0606030504020204" pitchFamily="34" charset="0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https://www.freshbooks.com</a:t>
            </a:r>
            <a:endParaRPr lang="en-US" sz="1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https://khatabook.com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>
              <a:solidFill>
                <a:schemeClr val="bg2"/>
              </a:solidFill>
              <a:latin typeface="Poppins Medium" panose="00000600000000000000" pitchFamily="2" charset="0"/>
              <a:ea typeface="Open Sans" panose="020B0606030504020204" pitchFamily="34" charset="0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348FA-0AEB-44B8-AAD9-D14D2573E66A}"/>
              </a:ext>
            </a:extLst>
          </p:cNvPr>
          <p:cNvSpPr txBox="1"/>
          <p:nvPr/>
        </p:nvSpPr>
        <p:spPr>
          <a:xfrm>
            <a:off x="1302081" y="1544474"/>
            <a:ext cx="45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“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74E13A-809D-0C0A-9BD4-71440114D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855" y="2392621"/>
            <a:ext cx="3486968" cy="3491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4A0E26-8EE2-4C73-599B-18F99139F8FD}"/>
              </a:ext>
            </a:extLst>
          </p:cNvPr>
          <p:cNvSpPr txBox="1"/>
          <p:nvPr/>
        </p:nvSpPr>
        <p:spPr>
          <a:xfrm>
            <a:off x="10105725" y="171450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6D8EF9-C01B-6B47-7E1C-D66353169DCB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</p:spTree>
    <p:extLst>
      <p:ext uri="{BB962C8B-B14F-4D97-AF65-F5344CB8AC3E}">
        <p14:creationId xmlns:p14="http://schemas.microsoft.com/office/powerpoint/2010/main" val="348342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EE9379D1-0D1D-4694-A759-5873635FD4B8}"/>
              </a:ext>
            </a:extLst>
          </p:cNvPr>
          <p:cNvSpPr txBox="1"/>
          <p:nvPr/>
        </p:nvSpPr>
        <p:spPr>
          <a:xfrm>
            <a:off x="652028" y="2327724"/>
            <a:ext cx="56108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Thank You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65C106-2918-4988-A196-2C83BF1AB057}"/>
              </a:ext>
            </a:extLst>
          </p:cNvPr>
          <p:cNvGrpSpPr/>
          <p:nvPr/>
        </p:nvGrpSpPr>
        <p:grpSpPr>
          <a:xfrm>
            <a:off x="5962424" y="250184"/>
            <a:ext cx="1133778" cy="618986"/>
            <a:chOff x="4463143" y="-1110343"/>
            <a:chExt cx="4332516" cy="2365336"/>
          </a:xfrm>
          <a:solidFill>
            <a:schemeClr val="bg1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58626D-6725-4ADC-BC80-10D8C868A2DD}"/>
                </a:ext>
              </a:extLst>
            </p:cNvPr>
            <p:cNvSpPr/>
            <p:nvPr/>
          </p:nvSpPr>
          <p:spPr>
            <a:xfrm>
              <a:off x="576942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20D250-21D3-49B8-B3D6-D4764FB93969}"/>
                </a:ext>
              </a:extLst>
            </p:cNvPr>
            <p:cNvSpPr/>
            <p:nvPr/>
          </p:nvSpPr>
          <p:spPr>
            <a:xfrm>
              <a:off x="7053944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243CB3-9BFF-44DE-8727-06C00702C7B0}"/>
                </a:ext>
              </a:extLst>
            </p:cNvPr>
            <p:cNvSpPr/>
            <p:nvPr/>
          </p:nvSpPr>
          <p:spPr>
            <a:xfrm>
              <a:off x="833845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648D3A1-B8A4-4A87-8051-4466F0B947DB}"/>
                </a:ext>
              </a:extLst>
            </p:cNvPr>
            <p:cNvSpPr/>
            <p:nvPr/>
          </p:nvSpPr>
          <p:spPr>
            <a:xfrm>
              <a:off x="576942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D502986-3F04-4FEF-94E1-B1F7ED78218C}"/>
                </a:ext>
              </a:extLst>
            </p:cNvPr>
            <p:cNvSpPr/>
            <p:nvPr/>
          </p:nvSpPr>
          <p:spPr>
            <a:xfrm>
              <a:off x="7053944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A3AF0A9-D9AC-450B-B900-021CA3CDDD28}"/>
                </a:ext>
              </a:extLst>
            </p:cNvPr>
            <p:cNvSpPr/>
            <p:nvPr/>
          </p:nvSpPr>
          <p:spPr>
            <a:xfrm>
              <a:off x="833845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8F0F639-D653-4613-A6BE-63209035B0E4}"/>
                </a:ext>
              </a:extLst>
            </p:cNvPr>
            <p:cNvSpPr/>
            <p:nvPr/>
          </p:nvSpPr>
          <p:spPr>
            <a:xfrm>
              <a:off x="576942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77379CA-10D2-4C85-A56E-0F38B5E01F43}"/>
                </a:ext>
              </a:extLst>
            </p:cNvPr>
            <p:cNvSpPr/>
            <p:nvPr/>
          </p:nvSpPr>
          <p:spPr>
            <a:xfrm>
              <a:off x="7053944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AE9DB31-7B9D-44F9-89E4-1B434F506E3F}"/>
                </a:ext>
              </a:extLst>
            </p:cNvPr>
            <p:cNvSpPr/>
            <p:nvPr/>
          </p:nvSpPr>
          <p:spPr>
            <a:xfrm>
              <a:off x="833845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493A51-3E1E-4DB0-9EF1-AA486712C295}"/>
                </a:ext>
              </a:extLst>
            </p:cNvPr>
            <p:cNvSpPr/>
            <p:nvPr/>
          </p:nvSpPr>
          <p:spPr>
            <a:xfrm>
              <a:off x="4463143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2042A1F-A221-426E-AEFA-138BAFD64630}"/>
                </a:ext>
              </a:extLst>
            </p:cNvPr>
            <p:cNvSpPr/>
            <p:nvPr/>
          </p:nvSpPr>
          <p:spPr>
            <a:xfrm>
              <a:off x="4463143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46C52B3-B47C-4A1A-A623-EF8F5EBA3FB2}"/>
                </a:ext>
              </a:extLst>
            </p:cNvPr>
            <p:cNvSpPr/>
            <p:nvPr/>
          </p:nvSpPr>
          <p:spPr>
            <a:xfrm>
              <a:off x="4463143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033132-0698-416C-BAA1-FFDD9D0E626C}"/>
              </a:ext>
            </a:extLst>
          </p:cNvPr>
          <p:cNvGrpSpPr/>
          <p:nvPr/>
        </p:nvGrpSpPr>
        <p:grpSpPr>
          <a:xfrm>
            <a:off x="3670197" y="5897470"/>
            <a:ext cx="1133778" cy="618986"/>
            <a:chOff x="4463143" y="-1110343"/>
            <a:chExt cx="4332516" cy="2365336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A88FCD-E3DF-4E02-908B-F67E7DC5C5A5}"/>
                </a:ext>
              </a:extLst>
            </p:cNvPr>
            <p:cNvSpPr/>
            <p:nvPr/>
          </p:nvSpPr>
          <p:spPr>
            <a:xfrm>
              <a:off x="576942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581E36-4442-4BFF-B786-CCA03137B710}"/>
                </a:ext>
              </a:extLst>
            </p:cNvPr>
            <p:cNvSpPr/>
            <p:nvPr/>
          </p:nvSpPr>
          <p:spPr>
            <a:xfrm>
              <a:off x="7053944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AF769-CF7A-4705-992B-197D478B5A7C}"/>
                </a:ext>
              </a:extLst>
            </p:cNvPr>
            <p:cNvSpPr/>
            <p:nvPr/>
          </p:nvSpPr>
          <p:spPr>
            <a:xfrm>
              <a:off x="8338459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CAB4C9-C95C-4215-9EA0-A1547E1F8EA5}"/>
                </a:ext>
              </a:extLst>
            </p:cNvPr>
            <p:cNvSpPr/>
            <p:nvPr/>
          </p:nvSpPr>
          <p:spPr>
            <a:xfrm>
              <a:off x="576942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37304BA-F692-4EBD-A618-5C8D8DB509A8}"/>
                </a:ext>
              </a:extLst>
            </p:cNvPr>
            <p:cNvSpPr/>
            <p:nvPr/>
          </p:nvSpPr>
          <p:spPr>
            <a:xfrm>
              <a:off x="7053944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104140E-2C30-4924-AF99-3CD7514DC827}"/>
                </a:ext>
              </a:extLst>
            </p:cNvPr>
            <p:cNvSpPr/>
            <p:nvPr/>
          </p:nvSpPr>
          <p:spPr>
            <a:xfrm>
              <a:off x="8338459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C43B71-1E6B-43E9-AA61-7A10E8D2B526}"/>
                </a:ext>
              </a:extLst>
            </p:cNvPr>
            <p:cNvSpPr/>
            <p:nvPr/>
          </p:nvSpPr>
          <p:spPr>
            <a:xfrm>
              <a:off x="576942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355BB17-2D5A-4079-9BB3-44F4B3DEF590}"/>
                </a:ext>
              </a:extLst>
            </p:cNvPr>
            <p:cNvSpPr/>
            <p:nvPr/>
          </p:nvSpPr>
          <p:spPr>
            <a:xfrm>
              <a:off x="7053944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A0819B-17BA-4D6E-A426-A19646520630}"/>
                </a:ext>
              </a:extLst>
            </p:cNvPr>
            <p:cNvSpPr/>
            <p:nvPr/>
          </p:nvSpPr>
          <p:spPr>
            <a:xfrm>
              <a:off x="8338459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4BD5093-621F-4516-B9AF-0F6A8826E0E1}"/>
                </a:ext>
              </a:extLst>
            </p:cNvPr>
            <p:cNvSpPr/>
            <p:nvPr/>
          </p:nvSpPr>
          <p:spPr>
            <a:xfrm>
              <a:off x="4463143" y="-111034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254BB3F-C68B-4F06-8184-4E7A95E2EF2A}"/>
                </a:ext>
              </a:extLst>
            </p:cNvPr>
            <p:cNvSpPr/>
            <p:nvPr/>
          </p:nvSpPr>
          <p:spPr>
            <a:xfrm>
              <a:off x="4463143" y="-156275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BFA7B6-2FD0-401E-AEED-C543EA207C51}"/>
                </a:ext>
              </a:extLst>
            </p:cNvPr>
            <p:cNvSpPr/>
            <p:nvPr/>
          </p:nvSpPr>
          <p:spPr>
            <a:xfrm>
              <a:off x="4463143" y="79779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0F7F9C-3746-4D65-AFEB-C607D9EA2AAC}"/>
              </a:ext>
            </a:extLst>
          </p:cNvPr>
          <p:cNvCxnSpPr/>
          <p:nvPr/>
        </p:nvCxnSpPr>
        <p:spPr>
          <a:xfrm>
            <a:off x="927644" y="6498753"/>
            <a:ext cx="713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528FA25-6BDE-4B33-A282-631E44CCE601}"/>
              </a:ext>
            </a:extLst>
          </p:cNvPr>
          <p:cNvCxnSpPr/>
          <p:nvPr/>
        </p:nvCxnSpPr>
        <p:spPr>
          <a:xfrm>
            <a:off x="4596157" y="5161458"/>
            <a:ext cx="4156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306064-C90B-6A6B-21DD-BC8F20903A72}"/>
              </a:ext>
            </a:extLst>
          </p:cNvPr>
          <p:cNvSpPr txBox="1"/>
          <p:nvPr/>
        </p:nvSpPr>
        <p:spPr>
          <a:xfrm>
            <a:off x="285750" y="17145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731A9B-3444-8328-D1DA-BB9A9160D89E}"/>
              </a:ext>
            </a:extLst>
          </p:cNvPr>
          <p:cNvSpPr txBox="1"/>
          <p:nvPr/>
        </p:nvSpPr>
        <p:spPr>
          <a:xfrm>
            <a:off x="-375432" y="698549"/>
            <a:ext cx="38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NEXUS</a:t>
            </a:r>
            <a:endParaRPr lang="en-US" sz="88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739E39F-9047-8213-BDFD-A5CF1209B38E}"/>
              </a:ext>
            </a:extLst>
          </p:cNvPr>
          <p:cNvSpPr txBox="1"/>
          <p:nvPr/>
        </p:nvSpPr>
        <p:spPr>
          <a:xfrm>
            <a:off x="652028" y="1252546"/>
            <a:ext cx="26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 Accounting Platform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2DB665-F855-A30C-DE9B-C3F8D9C3CBF1}"/>
              </a:ext>
            </a:extLst>
          </p:cNvPr>
          <p:cNvSpPr txBox="1"/>
          <p:nvPr/>
        </p:nvSpPr>
        <p:spPr>
          <a:xfrm>
            <a:off x="690301" y="4182568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Team Members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EC53ED-84F1-E4DE-AA51-0C3463BF3DC8}"/>
              </a:ext>
            </a:extLst>
          </p:cNvPr>
          <p:cNvSpPr txBox="1"/>
          <p:nvPr/>
        </p:nvSpPr>
        <p:spPr>
          <a:xfrm>
            <a:off x="708126" y="4460448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CSE1 - SGP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9DD19F3-80BC-098B-B63C-4979AA92A8C4}"/>
              </a:ext>
            </a:extLst>
          </p:cNvPr>
          <p:cNvSpPr/>
          <p:nvPr/>
        </p:nvSpPr>
        <p:spPr>
          <a:xfrm>
            <a:off x="690301" y="4656820"/>
            <a:ext cx="3150684" cy="8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D22DCS141 - Viral Gautami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D22DCS149 - Raj Bopaliya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D22DCS154 - Anjan Lunagariya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555C83-EB6B-5B3E-DC6D-331187ED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2424" y="499855"/>
            <a:ext cx="6510787" cy="65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5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752</Words>
  <Application>Microsoft Office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Poppins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 279</dc:creator>
  <cp:lastModifiedBy>anjan patel</cp:lastModifiedBy>
  <cp:revision>113</cp:revision>
  <dcterms:created xsi:type="dcterms:W3CDTF">2020-07-18T06:01:19Z</dcterms:created>
  <dcterms:modified xsi:type="dcterms:W3CDTF">2023-08-23T04:22:08Z</dcterms:modified>
</cp:coreProperties>
</file>